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5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09" autoAdjust="0"/>
  </p:normalViewPr>
  <p:slideViewPr>
    <p:cSldViewPr snapToGrid="0">
      <p:cViewPr varScale="1">
        <p:scale>
          <a:sx n="76" d="100"/>
          <a:sy n="76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9AF34-78C5-47C1-A071-16BAA0ABC146}" type="datetimeFigureOut">
              <a:rPr lang="ro-RO" smtClean="0"/>
              <a:t>12.09.2022</a:t>
            </a:fld>
            <a:endParaRPr lang="ro-RO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090D3-26CD-4283-8080-5512E6B9F63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2935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090D3-26CD-4283-8080-5512E6B9F636}" type="slidenum">
              <a:rPr lang="ro-RO" smtClean="0"/>
              <a:t>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36651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090D3-26CD-4283-8080-5512E6B9F636}" type="slidenum">
              <a:rPr lang="ro-RO" smtClean="0"/>
              <a:t>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15434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090D3-26CD-4283-8080-5512E6B9F636}" type="slidenum">
              <a:rPr lang="ro-RO" smtClean="0"/>
              <a:t>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3581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090D3-26CD-4283-8080-5512E6B9F636}" type="slidenum">
              <a:rPr lang="ro-RO" smtClean="0"/>
              <a:t>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74555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090D3-26CD-4283-8080-5512E6B9F636}" type="slidenum">
              <a:rPr lang="ro-RO" smtClean="0"/>
              <a:t>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6847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090D3-26CD-4283-8080-5512E6B9F636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2053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090D3-26CD-4283-8080-5512E6B9F636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032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Clic pentru a edita stilul de subtitlu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FC76-58AB-452D-82A4-B97340C45D21}" type="datetimeFigureOut">
              <a:rPr lang="ro-RO" smtClean="0"/>
              <a:t>12.09.2022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9AF-EA1F-48D6-8985-429BDCFC1615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68290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FC76-58AB-452D-82A4-B97340C45D21}" type="datetimeFigureOut">
              <a:rPr lang="ro-RO" smtClean="0"/>
              <a:t>12.09.2022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9AF-EA1F-48D6-8985-429BDCFC1615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47086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FC76-58AB-452D-82A4-B97340C45D21}" type="datetimeFigureOut">
              <a:rPr lang="ro-RO" smtClean="0"/>
              <a:t>12.09.2022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9AF-EA1F-48D6-8985-429BDCFC1615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5419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FC76-58AB-452D-82A4-B97340C45D21}" type="datetimeFigureOut">
              <a:rPr lang="ro-RO" smtClean="0"/>
              <a:t>12.09.2022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9AF-EA1F-48D6-8985-429BDCFC1615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21797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FC76-58AB-452D-82A4-B97340C45D21}" type="datetimeFigureOut">
              <a:rPr lang="ro-RO" smtClean="0"/>
              <a:t>12.09.2022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9AF-EA1F-48D6-8985-429BDCFC1615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31965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FC76-58AB-452D-82A4-B97340C45D21}" type="datetimeFigureOut">
              <a:rPr lang="ro-RO" smtClean="0"/>
              <a:t>12.09.2022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9AF-EA1F-48D6-8985-429BDCFC1615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10723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FC76-58AB-452D-82A4-B97340C45D21}" type="datetimeFigureOut">
              <a:rPr lang="ro-RO" smtClean="0"/>
              <a:t>12.09.2022</a:t>
            </a:fld>
            <a:endParaRPr lang="ro-RO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9AF-EA1F-48D6-8985-429BDCFC1615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45373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FC76-58AB-452D-82A4-B97340C45D21}" type="datetimeFigureOut">
              <a:rPr lang="ro-RO" smtClean="0"/>
              <a:t>12.09.2022</a:t>
            </a:fld>
            <a:endParaRPr lang="ro-RO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9AF-EA1F-48D6-8985-429BDCFC1615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626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FC76-58AB-452D-82A4-B97340C45D21}" type="datetimeFigureOut">
              <a:rPr lang="ro-RO" smtClean="0"/>
              <a:t>12.09.2022</a:t>
            </a:fld>
            <a:endParaRPr lang="ro-RO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9AF-EA1F-48D6-8985-429BDCFC1615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8466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FC76-58AB-452D-82A4-B97340C45D21}" type="datetimeFigureOut">
              <a:rPr lang="ro-RO" smtClean="0"/>
              <a:t>12.09.2022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9AF-EA1F-48D6-8985-429BDCFC1615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9380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stituent i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FC76-58AB-452D-82A4-B97340C45D21}" type="datetimeFigureOut">
              <a:rPr lang="ro-RO" smtClean="0"/>
              <a:t>12.09.2022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B39AF-EA1F-48D6-8985-429BDCFC1615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2129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6FC76-58AB-452D-82A4-B97340C45D21}" type="datetimeFigureOut">
              <a:rPr lang="ro-RO" smtClean="0"/>
              <a:t>12.09.2022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B39AF-EA1F-48D6-8985-429BDCFC1615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97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.emf"/><Relationship Id="rId12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oleObject" Target="../embeddings/oleObject3.bin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Relationship Id="rId1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jpeg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pn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jpeg"/><Relationship Id="rId5" Type="http://schemas.openxmlformats.org/officeDocument/2006/relationships/image" Target="../media/image4.png"/><Relationship Id="rId4" Type="http://schemas.openxmlformats.org/officeDocument/2006/relationships/image" Target="../media/image2.jpe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s://www.chemistryworld.com/news/nanotubes-grow-to-record-lengths/6365.article" TargetMode="Externa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.emf"/><Relationship Id="rId12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hyperlink" Target="https://ro.wikipedia.org/wiki/Satelit_artificial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2.jpeg"/><Relationship Id="rId9" Type="http://schemas.openxmlformats.org/officeDocument/2006/relationships/image" Target="../media/image21.jpeg"/><Relationship Id="rId14" Type="http://schemas.openxmlformats.org/officeDocument/2006/relationships/hyperlink" Target="https://www.chemie.uni-bonn.de/pctc/mulliken-center/kirchner/research_kirchner/ionic_liquid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4.png"/><Relationship Id="rId4" Type="http://schemas.openxmlformats.org/officeDocument/2006/relationships/image" Target="../media/image2.jpeg"/><Relationship Id="rId9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ci6.googleusercontent.com/proxy/KGQYHHxmPwYLqEvFHhPCard__Vb6OfJOT-OJryCxbkLm9FlmzC-76lP2B5rfk6lsg3KiUYyyTO3Gv22d6AvOnWgrH5cKZ1OghVtF5ihBQFDi9ihPwgzSxtffneTjvYsNT1SQxQYuOeh9AkZ5lBCfojvojPpTwg=s0-d-e1-ft#https://mcusercontent.com/a56289c418698825973a992ba/images/78727513-42f0-63e6-866d-aadd9cae339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" t="3318" r="5887" b="29811"/>
          <a:stretch/>
        </p:blipFill>
        <p:spPr bwMode="auto">
          <a:xfrm>
            <a:off x="7812874" y="0"/>
            <a:ext cx="3069871" cy="81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217" y="-41919"/>
            <a:ext cx="1347292" cy="937109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25" y="42566"/>
            <a:ext cx="1748594" cy="71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2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838754"/>
              </p:ext>
            </p:extLst>
          </p:nvPr>
        </p:nvGraphicFramePr>
        <p:xfrm>
          <a:off x="102949" y="42566"/>
          <a:ext cx="752361" cy="76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CorelDRAW" r:id="rId6" imgW="4510440" imgH="4510440" progId="">
                  <p:embed/>
                </p:oleObj>
              </mc:Choice>
              <mc:Fallback>
                <p:oleObj name="CorelDRAW" r:id="rId6" imgW="4510440" imgH="4510440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949" y="42566"/>
                        <a:ext cx="752361" cy="76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reptunghi 7"/>
          <p:cNvSpPr/>
          <p:nvPr/>
        </p:nvSpPr>
        <p:spPr>
          <a:xfrm>
            <a:off x="2399070" y="2476570"/>
            <a:ext cx="66761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Nanotechnology Student Chapter University Politehnica of Bucharest, Romania</a:t>
            </a:r>
            <a:endParaRPr lang="ro-RO" sz="32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44;p1"/>
          <p:cNvSpPr txBox="1"/>
          <p:nvPr/>
        </p:nvSpPr>
        <p:spPr>
          <a:xfrm>
            <a:off x="0" y="5689216"/>
            <a:ext cx="12157509" cy="1085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075" tIns="34525" rIns="69075" bIns="345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lang="ro-RO" sz="3200" b="1" i="1" u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o-RO" sz="3200" b="1" i="1" u="none" baseline="300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</a:t>
            </a:r>
            <a:r>
              <a:rPr lang="ro-RO" sz="3200" b="1" i="1" u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Summit of IEEE </a:t>
            </a:r>
            <a:r>
              <a:rPr lang="ro-RO" sz="3200" b="1" i="1" u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EPS&amp;NTC Student </a:t>
            </a:r>
            <a:r>
              <a:rPr lang="ro-RO" sz="3200" b="1" i="1" u="none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Branch</a:t>
            </a:r>
            <a:r>
              <a:rPr lang="ro-RO" sz="3200" b="1" i="1" u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o-RO" sz="3200" b="1" i="1" u="none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lang="ro-RO" sz="2400" b="1" i="1" u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lang="ro-RO" sz="2400" b="1" i="1" u="none" baseline="300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ro-RO" sz="2400" b="1" i="1" u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o-RO" sz="2400" b="1" i="1" u="none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September</a:t>
            </a:r>
            <a:r>
              <a:rPr lang="ro-RO" sz="2400" b="1" i="1" u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2022, Sibiu, Romania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835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88312EA-F3AD-4BCB-B14D-8BCC03B34D41}"/>
              </a:ext>
            </a:extLst>
          </p:cNvPr>
          <p:cNvSpPr txBox="1">
            <a:spLocks/>
          </p:cNvSpPr>
          <p:nvPr/>
        </p:nvSpPr>
        <p:spPr>
          <a:xfrm>
            <a:off x="1513064" y="614185"/>
            <a:ext cx="9144000" cy="943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+mn-lt"/>
              </a:rPr>
              <a:t>New </a:t>
            </a:r>
            <a:r>
              <a:rPr lang="ro-RO" b="1" dirty="0">
                <a:latin typeface="+mn-lt"/>
              </a:rPr>
              <a:t>SBC</a:t>
            </a:r>
            <a:r>
              <a:rPr lang="en-US" b="1" dirty="0">
                <a:latin typeface="+mn-lt"/>
              </a:rPr>
              <a:t> </a:t>
            </a:r>
            <a:r>
              <a:rPr lang="en-SG" b="1" dirty="0">
                <a:latin typeface="+mn-lt"/>
              </a:rPr>
              <a:t>Executive Committee and Advisor</a:t>
            </a:r>
            <a:endParaRPr lang="en-SG" dirty="0"/>
          </a:p>
        </p:txBody>
      </p:sp>
      <p:pic>
        <p:nvPicPr>
          <p:cNvPr id="6" name="Picture 2" descr="https://ci6.googleusercontent.com/proxy/KGQYHHxmPwYLqEvFHhPCard__Vb6OfJOT-OJryCxbkLm9FlmzC-76lP2B5rfk6lsg3KiUYyyTO3Gv22d6AvOnWgrH5cKZ1OghVtF5ihBQFDi9ihPwgzSxtffneTjvYsNT1SQxQYuOeh9AkZ5lBCfojvojPpTwg=s0-d-e1-ft#https://mcusercontent.com/a56289c418698825973a992ba/images/78727513-42f0-63e6-866d-aadd9cae339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" t="3318" r="5887" b="29811"/>
          <a:stretch/>
        </p:blipFill>
        <p:spPr bwMode="auto">
          <a:xfrm>
            <a:off x="7587193" y="32065"/>
            <a:ext cx="3069871" cy="81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32" y="63996"/>
            <a:ext cx="1748594" cy="71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0" name="Object 290">
            <a:extLst>
              <a:ext uri="{FF2B5EF4-FFF2-40B4-BE49-F238E27FC236}">
                <a16:creationId xmlns:a16="http://schemas.microsoft.com/office/drawing/2014/main" xmlns="" id="{573B6C13-D6EB-4823-99B2-552326E601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764714"/>
              </p:ext>
            </p:extLst>
          </p:nvPr>
        </p:nvGraphicFramePr>
        <p:xfrm>
          <a:off x="83285" y="42568"/>
          <a:ext cx="752361" cy="76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CorelDRAW" r:id="rId6" imgW="4510440" imgH="4510440" progId="">
                  <p:embed/>
                </p:oleObj>
              </mc:Choice>
              <mc:Fallback>
                <p:oleObj name="CorelDRAW" r:id="rId6" imgW="4510440" imgH="4510440" progId="">
                  <p:embed/>
                  <p:pic>
                    <p:nvPicPr>
                      <p:cNvPr id="5" name="Object 29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85" y="42568"/>
                        <a:ext cx="752361" cy="76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Placeholder 67">
            <a:extLst>
              <a:ext uri="{FF2B5EF4-FFF2-40B4-BE49-F238E27FC236}">
                <a16:creationId xmlns:lc="http://schemas.openxmlformats.org/drawingml/2006/lockedCanvas" xmlns="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aink="http://schemas.microsoft.com/office/drawing/2016/ink" xmlns:am3d="http://schemas.microsoft.com/office/drawing/2017/model3d" xmlns:o="urn:schemas-microsoft-com:office:office" xmlns:oel="http://schemas.microsoft.com/office/2019/extlst" xmlns:v="urn:schemas-microsoft-com:vml" xmlns:w10="urn:schemas-microsoft-com:office:word" xmlns:w="http://schemas.openxmlformats.org/wordprocessingml/2006/main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a16="http://schemas.microsoft.com/office/drawing/2014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 id="{686FCE95-AEFA-421B-A5F7-FB3B30F517FF}"/>
              </a:ext>
            </a:extLst>
          </p:cNvPr>
          <p:cNvPicPr/>
          <p:nvPr/>
        </p:nvPicPr>
        <p:blipFill>
          <a:blip r:embed="rId8"/>
          <a:srcRect/>
          <a:stretch/>
        </p:blipFill>
        <p:spPr>
          <a:xfrm>
            <a:off x="4905982" y="4307178"/>
            <a:ext cx="1636193" cy="14389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1" name="Imagine 50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 b="4885"/>
          <a:stretch/>
        </p:blipFill>
        <p:spPr bwMode="auto">
          <a:xfrm>
            <a:off x="679327" y="1400361"/>
            <a:ext cx="1837341" cy="19017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Imagine 51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0" r="-5166" b="2458"/>
          <a:stretch/>
        </p:blipFill>
        <p:spPr bwMode="auto">
          <a:xfrm>
            <a:off x="2771064" y="1400361"/>
            <a:ext cx="1872301" cy="19545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Imagine 52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6" r="-2995" b="9974"/>
          <a:stretch/>
        </p:blipFill>
        <p:spPr bwMode="auto">
          <a:xfrm>
            <a:off x="4794007" y="1400361"/>
            <a:ext cx="1935203" cy="1799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7" name="Imagine 56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852" y="1468108"/>
            <a:ext cx="1833747" cy="17259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8" name="Picture Placeholder 67">
            <a:extLst>
              <a:ext uri="{FF2B5EF4-FFF2-40B4-BE49-F238E27FC236}">
                <a16:creationId xmlns:lc="http://schemas.openxmlformats.org/drawingml/2006/lockedCanvas" xmlns="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aink="http://schemas.microsoft.com/office/drawing/2016/ink" xmlns:am3d="http://schemas.microsoft.com/office/drawing/2017/model3d" xmlns:o="urn:schemas-microsoft-com:office:office" xmlns:oel="http://schemas.microsoft.com/office/2019/extlst" xmlns:v="urn:schemas-microsoft-com:vml" xmlns:w10="urn:schemas-microsoft-com:office:word" xmlns:w="http://schemas.openxmlformats.org/wordprocessingml/2006/main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a16="http://schemas.microsoft.com/office/drawing/2014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 id="{5D01E434-3AF0-4718-9EFB-31DA9F6C64D6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344" y="1444063"/>
            <a:ext cx="1886735" cy="1749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9" name="CasetăText 58"/>
          <p:cNvSpPr txBox="1"/>
          <p:nvPr/>
        </p:nvSpPr>
        <p:spPr>
          <a:xfrm>
            <a:off x="4905983" y="5859472"/>
            <a:ext cx="1683271" cy="9233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Rodica</a:t>
            </a: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-Cristina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NEGROIU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CasetăText 61"/>
          <p:cNvSpPr txBox="1"/>
          <p:nvPr/>
        </p:nvSpPr>
        <p:spPr>
          <a:xfrm>
            <a:off x="473129" y="3319848"/>
            <a:ext cx="2128115" cy="9233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Mădălina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-Irina BURCEA (IONECI)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Chair</a:t>
            </a:r>
            <a:endParaRPr lang="ro-RO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CasetăText 62"/>
          <p:cNvSpPr txBox="1"/>
          <p:nvPr/>
        </p:nvSpPr>
        <p:spPr>
          <a:xfrm>
            <a:off x="2763494" y="3319848"/>
            <a:ext cx="1728517" cy="9233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Daniela-Mihaela PAVEL</a:t>
            </a:r>
          </a:p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Vice-Chair</a:t>
            </a:r>
            <a:endParaRPr lang="ro-RO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CasetăText 63"/>
          <p:cNvSpPr txBox="1"/>
          <p:nvPr/>
        </p:nvSpPr>
        <p:spPr>
          <a:xfrm>
            <a:off x="4805615" y="3291667"/>
            <a:ext cx="1736561" cy="9233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Cristina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-Mihaela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LEPĂDATU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Secretary</a:t>
            </a:r>
            <a:endParaRPr lang="ro-RO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asetăText 64"/>
          <p:cNvSpPr txBox="1"/>
          <p:nvPr/>
        </p:nvSpPr>
        <p:spPr>
          <a:xfrm>
            <a:off x="6877561" y="3282624"/>
            <a:ext cx="1836038" cy="9233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Andreea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CHIOREANU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Treasurer</a:t>
            </a:r>
            <a:endParaRPr lang="ro-RO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CasetăText 65"/>
          <p:cNvSpPr txBox="1"/>
          <p:nvPr/>
        </p:nvSpPr>
        <p:spPr>
          <a:xfrm>
            <a:off x="9122129" y="3263188"/>
            <a:ext cx="1839950" cy="9233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Ana-Maria NICULESCU</a:t>
            </a:r>
          </a:p>
          <a:p>
            <a:pPr algn="ctr"/>
            <a:r>
              <a:rPr lang="ro-RO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Webmaster</a:t>
            </a:r>
          </a:p>
        </p:txBody>
      </p:sp>
      <p:pic>
        <p:nvPicPr>
          <p:cNvPr id="2" name="Imagin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57065" y="-62309"/>
            <a:ext cx="1347292" cy="937109"/>
          </a:xfrm>
          <a:prstGeom prst="rect">
            <a:avLst/>
          </a:prstGeom>
        </p:spPr>
      </p:pic>
      <p:pic>
        <p:nvPicPr>
          <p:cNvPr id="6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32" y="32824"/>
            <a:ext cx="1748594" cy="71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9" name="Object 290">
            <a:extLst>
              <a:ext uri="{FF2B5EF4-FFF2-40B4-BE49-F238E27FC236}">
                <a16:creationId xmlns:a16="http://schemas.microsoft.com/office/drawing/2014/main" xmlns="" id="{573B6C13-D6EB-4823-99B2-552326E601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764714"/>
              </p:ext>
            </p:extLst>
          </p:nvPr>
        </p:nvGraphicFramePr>
        <p:xfrm>
          <a:off x="83285" y="11396"/>
          <a:ext cx="752361" cy="76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CorelDRAW" r:id="rId15" imgW="4510440" imgH="4510440" progId="">
                  <p:embed/>
                </p:oleObj>
              </mc:Choice>
              <mc:Fallback>
                <p:oleObj name="CorelDRAW" r:id="rId15" imgW="4510440" imgH="4510440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85" y="11396"/>
                        <a:ext cx="752361" cy="76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196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820221" y="670326"/>
            <a:ext cx="8836843" cy="102025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ro-RO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Realization of Pouch cell Supercapacitor</a:t>
            </a:r>
          </a:p>
        </p:txBody>
      </p:sp>
      <p:pic>
        <p:nvPicPr>
          <p:cNvPr id="1026" name="Picture 2" descr="https://ci6.googleusercontent.com/proxy/KGQYHHxmPwYLqEvFHhPCard__Vb6OfJOT-OJryCxbkLm9FlmzC-76lP2B5rfk6lsg3KiUYyyTO3Gv22d6AvOnWgrH5cKZ1OghVtF5ihBQFDi9ihPwgzSxtffneTjvYsNT1SQxQYuOeh9AkZ5lBCfojvojPpTwg=s0-d-e1-ft#https://mcusercontent.com/a56289c418698825973a992ba/images/78727513-42f0-63e6-866d-aadd9cae339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" t="3318" r="5887" b="29811"/>
          <a:stretch/>
        </p:blipFill>
        <p:spPr bwMode="auto">
          <a:xfrm>
            <a:off x="7781701" y="0"/>
            <a:ext cx="3069871" cy="81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24" y="40511"/>
            <a:ext cx="1748594" cy="71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484" y="3467435"/>
            <a:ext cx="3927236" cy="2205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3"/>
          <p:cNvSpPr>
            <a:spLocks noChangeArrowheads="1"/>
          </p:cNvSpPr>
          <p:nvPr/>
        </p:nvSpPr>
        <p:spPr bwMode="auto">
          <a:xfrm>
            <a:off x="2919437" y="3861263"/>
            <a:ext cx="643893" cy="449158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22056" tIns="11028" rIns="22056" bIns="11028"/>
          <a:lstStyle>
            <a:lvl1pPr defTabSz="3067050" eaLnBrk="0" hangingPunct="0"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defTabSz="3067050" eaLnBrk="0" hangingPunct="0"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defTabSz="3067050" eaLnBrk="0" hangingPunct="0"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defTabSz="3067050" eaLnBrk="0" hangingPunct="0"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defTabSz="3067050" eaLnBrk="0" hangingPunct="0"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defTabSz="306705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defTabSz="306705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defTabSz="306705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defTabSz="306705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771"/>
          </a:p>
        </p:txBody>
      </p:sp>
      <p:pic>
        <p:nvPicPr>
          <p:cNvPr id="12" name="Imagine 7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683" y="2320396"/>
            <a:ext cx="6349545" cy="3750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48"/>
          <p:cNvSpPr txBox="1">
            <a:spLocks noChangeArrowheads="1"/>
          </p:cNvSpPr>
          <p:nvPr/>
        </p:nvSpPr>
        <p:spPr bwMode="auto">
          <a:xfrm rot="10800000" flipV="1">
            <a:off x="6586627" y="6081530"/>
            <a:ext cx="4499668" cy="178389"/>
          </a:xfrm>
          <a:prstGeom prst="rect">
            <a:avLst/>
          </a:prstGeom>
          <a:gradFill flip="none" rotWithShape="1">
            <a:gsLst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16644" tIns="8322" rIns="16644" bIns="8322">
            <a:spAutoFit/>
          </a:bodyPr>
          <a:lstStyle/>
          <a:p>
            <a:pPr algn="ctr" eaLnBrk="1" hangingPunct="1">
              <a:defRPr/>
            </a:pPr>
            <a:r>
              <a:rPr lang="en-US" sz="105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realization process of the supercapacitor, Pouch type cell.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urved Right Arrow 12"/>
          <p:cNvSpPr>
            <a:spLocks noChangeArrowheads="1"/>
          </p:cNvSpPr>
          <p:nvPr/>
        </p:nvSpPr>
        <p:spPr bwMode="auto">
          <a:xfrm rot="5400000" flipH="1">
            <a:off x="5269935" y="2095841"/>
            <a:ext cx="925714" cy="5125591"/>
          </a:xfrm>
          <a:prstGeom prst="curvedRightArrow">
            <a:avLst>
              <a:gd name="adj1" fmla="val 25034"/>
              <a:gd name="adj2" fmla="val 44421"/>
              <a:gd name="adj3" fmla="val 2500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22056" tIns="11028" rIns="22056" bIns="11028"/>
          <a:lstStyle>
            <a:lvl1pPr defTabSz="3067050" eaLnBrk="0" hangingPunct="0"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defTabSz="3067050" eaLnBrk="0" hangingPunct="0"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defTabSz="3067050" eaLnBrk="0" hangingPunct="0"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defTabSz="3067050" eaLnBrk="0" hangingPunct="0"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defTabSz="3067050" eaLnBrk="0" hangingPunct="0"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defTabSz="306705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defTabSz="306705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defTabSz="306705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defTabSz="306705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771"/>
          </a:p>
        </p:txBody>
      </p:sp>
      <p:sp>
        <p:nvSpPr>
          <p:cNvPr id="15" name="Text Box 148"/>
          <p:cNvSpPr txBox="1">
            <a:spLocks noChangeArrowheads="1"/>
          </p:cNvSpPr>
          <p:nvPr/>
        </p:nvSpPr>
        <p:spPr bwMode="auto">
          <a:xfrm rot="10800000" flipV="1">
            <a:off x="1644094" y="5827133"/>
            <a:ext cx="3245723" cy="478471"/>
          </a:xfrm>
          <a:prstGeom prst="rect">
            <a:avLst/>
          </a:prstGeom>
          <a:gradFill flip="none" rotWithShape="1">
            <a:gsLst>
              <a:gs pos="0">
                <a:srgbClr val="F79646">
                  <a:tint val="37000"/>
                  <a:satMod val="300000"/>
                </a:srgbClr>
              </a:gs>
              <a:gs pos="94000">
                <a:srgbClr val="F79646">
                  <a:tint val="15000"/>
                  <a:satMod val="350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16644" tIns="8322" rIns="16644" bIns="8322">
            <a:spAutoFit/>
          </a:bodyPr>
          <a:lstStyle/>
          <a:p>
            <a:pPr algn="ctr" eaLnBrk="1" hangingPunct="1">
              <a:defRPr/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National Research and Development Institute for Cryogenic and Isotopic Technologies – ICSI, Râmnicu Vâlcea.</a:t>
            </a:r>
          </a:p>
        </p:txBody>
      </p:sp>
      <p:sp>
        <p:nvSpPr>
          <p:cNvPr id="4" name="CasetăText 3"/>
          <p:cNvSpPr txBox="1"/>
          <p:nvPr/>
        </p:nvSpPr>
        <p:spPr>
          <a:xfrm>
            <a:off x="1183062" y="1686711"/>
            <a:ext cx="44258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ro-RO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our first project was to develop a supercapacitor, a pouch type cell using an ionic liquid as an electrolyte to increase the value of the working voltage and for electrode we used a nanomaterial, carbon </a:t>
            </a:r>
            <a:r>
              <a:rPr lang="en-US" altLang="ro-RO" sz="1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black</a:t>
            </a:r>
            <a:r>
              <a:rPr lang="ro-RO" altLang="ro-RO" sz="1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(95%)</a:t>
            </a:r>
            <a:r>
              <a:rPr lang="en-US" altLang="ro-RO" sz="14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o-RO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was implemented at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National Research and Development Institute for Cryogenic and Isotopic Technologies – ICSI,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Râmnicu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Vâlcea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6" name="Object 290">
            <a:extLst>
              <a:ext uri="{FF2B5EF4-FFF2-40B4-BE49-F238E27FC236}">
                <a16:creationId xmlns:a16="http://schemas.microsoft.com/office/drawing/2014/main" xmlns="" id="{2B10C8B5-4EE5-410F-BC9B-BCD3D3E726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781341"/>
              </p:ext>
            </p:extLst>
          </p:nvPr>
        </p:nvGraphicFramePr>
        <p:xfrm>
          <a:off x="83285" y="42568"/>
          <a:ext cx="752361" cy="76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CorelDRAW" r:id="rId8" imgW="4510440" imgH="4510440" progId="">
                  <p:embed/>
                </p:oleObj>
              </mc:Choice>
              <mc:Fallback>
                <p:oleObj name="CorelDRAW" r:id="rId8" imgW="4510440" imgH="4510440" progId="">
                  <p:embed/>
                  <p:pic>
                    <p:nvPicPr>
                      <p:cNvPr id="5" name="Object 29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85" y="42568"/>
                        <a:ext cx="752361" cy="76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Imagin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4708" y="-41919"/>
            <a:ext cx="1347292" cy="9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0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ci6.googleusercontent.com/proxy/KGQYHHxmPwYLqEvFHhPCard__Vb6OfJOT-OJryCxbkLm9FlmzC-76lP2B5rfk6lsg3KiUYyyTO3Gv22d6AvOnWgrH5cKZ1OghVtF5ihBQFDi9ihPwgzSxtffneTjvYsNT1SQxQYuOeh9AkZ5lBCfojvojPpTwg=s0-d-e1-ft#https://mcusercontent.com/a56289c418698825973a992ba/images/78727513-42f0-63e6-866d-aadd9cae339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" t="3318" r="5887" b="29811"/>
          <a:stretch/>
        </p:blipFill>
        <p:spPr bwMode="auto">
          <a:xfrm>
            <a:off x="7686995" y="11624"/>
            <a:ext cx="3069871" cy="81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02" y="68490"/>
            <a:ext cx="1748594" cy="71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7"/>
          <p:cNvSpPr txBox="1">
            <a:spLocks noChangeArrowheads="1"/>
          </p:cNvSpPr>
          <p:nvPr/>
        </p:nvSpPr>
        <p:spPr bwMode="auto">
          <a:xfrm>
            <a:off x="1045902" y="4696413"/>
            <a:ext cx="1745424" cy="3608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22056" tIns="11028" rIns="22056" bIns="11028">
            <a:spAutoFit/>
          </a:bodyPr>
          <a:lstStyle>
            <a:lvl1pPr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supercapacitor, Pouch type cell</a:t>
            </a:r>
          </a:p>
        </p:txBody>
      </p:sp>
      <p:pic>
        <p:nvPicPr>
          <p:cNvPr id="9" name="Imagine 7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10" y="2183939"/>
            <a:ext cx="2159196" cy="246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ine 8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235" y="1857738"/>
            <a:ext cx="3612397" cy="294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ăgeată la dreapta 10"/>
          <p:cNvSpPr/>
          <p:nvPr/>
        </p:nvSpPr>
        <p:spPr bwMode="auto">
          <a:xfrm>
            <a:off x="3112962" y="3222331"/>
            <a:ext cx="722957" cy="38459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2041" tIns="11020" rIns="22041" bIns="11020"/>
          <a:lstStyle/>
          <a:p>
            <a:pPr algn="ctr" defTabSz="738958" eaLnBrk="1" hangingPunct="1">
              <a:defRPr/>
            </a:pPr>
            <a:endParaRPr lang="ro-RO" sz="771">
              <a:latin typeface="Arial" charset="0"/>
            </a:endParaRPr>
          </a:p>
        </p:txBody>
      </p:sp>
      <p:sp useBgFill="1">
        <p:nvSpPr>
          <p:cNvPr id="12" name="Text Box 148"/>
          <p:cNvSpPr txBox="1">
            <a:spLocks noChangeArrowheads="1"/>
          </p:cNvSpPr>
          <p:nvPr/>
        </p:nvSpPr>
        <p:spPr bwMode="auto">
          <a:xfrm rot="10800000" flipV="1">
            <a:off x="3474442" y="4876826"/>
            <a:ext cx="4675982" cy="201472"/>
          </a:xfrm>
          <a:prstGeom prst="rect">
            <a:avLst/>
          </a:prstGeom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16644" tIns="8322" rIns="16644" bIns="8322">
            <a:spAutoFit/>
          </a:bodyPr>
          <a:lstStyle/>
          <a:p>
            <a:pPr algn="ctr" eaLnBrk="1" hangingPunct="1">
              <a:defRPr/>
            </a:pPr>
            <a:r>
              <a:rPr lang="en-US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Solartron Analytical system used to test the Pouch cell</a:t>
            </a:r>
          </a:p>
        </p:txBody>
      </p:sp>
      <p:sp>
        <p:nvSpPr>
          <p:cNvPr id="13" name="Dreptunghi rotunjit 12"/>
          <p:cNvSpPr/>
          <p:nvPr/>
        </p:nvSpPr>
        <p:spPr bwMode="auto">
          <a:xfrm>
            <a:off x="892174" y="2284743"/>
            <a:ext cx="2133829" cy="2042160"/>
          </a:xfrm>
          <a:prstGeom prst="roundRect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2041" tIns="11020" rIns="22041" bIns="11020"/>
          <a:lstStyle/>
          <a:p>
            <a:pPr algn="ctr" defTabSz="738958" eaLnBrk="1" hangingPunct="1">
              <a:defRPr/>
            </a:pPr>
            <a:endParaRPr lang="ro-RO" sz="771">
              <a:latin typeface="Arial" charset="0"/>
            </a:endParaRPr>
          </a:p>
        </p:txBody>
      </p:sp>
      <p:pic>
        <p:nvPicPr>
          <p:cNvPr id="14" name="Imagine 9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747" y="3741252"/>
            <a:ext cx="3795321" cy="267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Down Arrow 88"/>
          <p:cNvSpPr>
            <a:spLocks noChangeArrowheads="1"/>
          </p:cNvSpPr>
          <p:nvPr/>
        </p:nvSpPr>
        <p:spPr bwMode="auto">
          <a:xfrm>
            <a:off x="11181176" y="5078298"/>
            <a:ext cx="153988" cy="282575"/>
          </a:xfrm>
          <a:prstGeom prst="downArrow">
            <a:avLst>
              <a:gd name="adj1" fmla="val 50000"/>
              <a:gd name="adj2" fmla="val 49833"/>
            </a:avLst>
          </a:prstGeom>
          <a:solidFill>
            <a:srgbClr val="FF0000"/>
          </a:solidFill>
          <a:ln w="31750" algn="ctr">
            <a:solidFill>
              <a:schemeClr val="tx1"/>
            </a:solidFill>
            <a:round/>
            <a:headEnd/>
            <a:tailEnd/>
          </a:ln>
        </p:spPr>
        <p:txBody>
          <a:bodyPr lIns="15580" tIns="7791" rIns="15580" bIns="7791"/>
          <a:lstStyle>
            <a:lvl1pPr defTabSz="3067050" eaLnBrk="0" hangingPunct="0"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defTabSz="3067050" eaLnBrk="0" hangingPunct="0"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defTabSz="3067050" eaLnBrk="0" hangingPunct="0"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defTabSz="3067050" eaLnBrk="0" hangingPunct="0"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defTabSz="3067050" eaLnBrk="0" hangingPunct="0"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defTabSz="306705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defTabSz="306705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defTabSz="306705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defTabSz="306705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554"/>
          </a:p>
        </p:txBody>
      </p:sp>
      <p:sp>
        <p:nvSpPr>
          <p:cNvPr id="16" name="CasetăText 92"/>
          <p:cNvSpPr txBox="1">
            <a:spLocks noChangeArrowheads="1"/>
          </p:cNvSpPr>
          <p:nvPr/>
        </p:nvSpPr>
        <p:spPr bwMode="auto">
          <a:xfrm>
            <a:off x="10714276" y="5438032"/>
            <a:ext cx="1087438" cy="26035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ro-RO" altLang="ro-RO" sz="1100">
                <a:solidFill>
                  <a:schemeClr val="tx1"/>
                </a:solidFill>
              </a:rPr>
              <a:t>C = </a:t>
            </a:r>
            <a:r>
              <a:rPr lang="en-US" altLang="ro-RO" sz="1100">
                <a:solidFill>
                  <a:schemeClr val="tx1"/>
                </a:solidFill>
              </a:rPr>
              <a:t>95.76</a:t>
            </a:r>
            <a:r>
              <a:rPr lang="ro-RO" altLang="ro-RO" sz="1100">
                <a:solidFill>
                  <a:schemeClr val="tx1"/>
                </a:solidFill>
              </a:rPr>
              <a:t> </a:t>
            </a:r>
            <a:r>
              <a:rPr lang="en-US" altLang="ro-RO" sz="1100">
                <a:solidFill>
                  <a:schemeClr val="tx1"/>
                </a:solidFill>
              </a:rPr>
              <a:t>mF</a:t>
            </a:r>
            <a:endParaRPr lang="ro-RO" altLang="ro-RO" sz="1100">
              <a:solidFill>
                <a:schemeClr val="tx1"/>
              </a:solidFill>
            </a:endParaRPr>
          </a:p>
        </p:txBody>
      </p:sp>
      <p:pic>
        <p:nvPicPr>
          <p:cNvPr id="17" name="Imagine 9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438" y="1007246"/>
            <a:ext cx="3611937" cy="2522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Oval 13"/>
          <p:cNvSpPr>
            <a:spLocks noChangeArrowheads="1"/>
          </p:cNvSpPr>
          <p:nvPr/>
        </p:nvSpPr>
        <p:spPr bwMode="auto">
          <a:xfrm>
            <a:off x="8558105" y="1036255"/>
            <a:ext cx="469157" cy="364282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3065463"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defTabSz="3065463"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defTabSz="3065463"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defTabSz="3065463"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defTabSz="3065463"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938213" indent="38100" defTabSz="3065463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1395413" indent="38100" defTabSz="3065463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852613" indent="38100" defTabSz="3065463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2309813" indent="38100" defTabSz="3065463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ro-RO" altLang="ro-RO" sz="3200"/>
          </a:p>
        </p:txBody>
      </p:sp>
      <p:sp>
        <p:nvSpPr>
          <p:cNvPr id="20" name="CasetăText 14"/>
          <p:cNvSpPr txBox="1">
            <a:spLocks noChangeArrowheads="1"/>
          </p:cNvSpPr>
          <p:nvPr/>
        </p:nvSpPr>
        <p:spPr bwMode="auto">
          <a:xfrm>
            <a:off x="9341480" y="942017"/>
            <a:ext cx="584200" cy="3381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/>
            <a:r>
              <a:rPr lang="ro-RO" altLang="ro-RO" sz="1600">
                <a:solidFill>
                  <a:srgbClr val="0070C0"/>
                </a:solidFill>
              </a:rPr>
              <a:t>3 V</a:t>
            </a:r>
          </a:p>
        </p:txBody>
      </p:sp>
      <p:cxnSp>
        <p:nvCxnSpPr>
          <p:cNvPr id="21" name="Conector drept cu săgeată 17"/>
          <p:cNvCxnSpPr>
            <a:cxnSpLocks noChangeShapeType="1"/>
            <a:endCxn id="19" idx="6"/>
          </p:cNvCxnSpPr>
          <p:nvPr/>
        </p:nvCxnSpPr>
        <p:spPr bwMode="auto">
          <a:xfrm flipH="1">
            <a:off x="9027262" y="1111086"/>
            <a:ext cx="220662" cy="107310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8" name="Imagin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6852" y="4589520"/>
            <a:ext cx="902286" cy="420660"/>
          </a:xfrm>
          <a:prstGeom prst="rect">
            <a:avLst/>
          </a:prstGeom>
        </p:spPr>
      </p:pic>
      <p:sp>
        <p:nvSpPr>
          <p:cNvPr id="29" name="TextBox 77"/>
          <p:cNvSpPr txBox="1">
            <a:spLocks noChangeArrowheads="1"/>
          </p:cNvSpPr>
          <p:nvPr/>
        </p:nvSpPr>
        <p:spPr bwMode="auto">
          <a:xfrm>
            <a:off x="8735992" y="3488433"/>
            <a:ext cx="3302075" cy="4042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22056" tIns="11028" rIns="22056" bIns="11028">
            <a:spAutoFit/>
          </a:bodyPr>
          <a:lstStyle>
            <a:lvl1pPr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Charging the supercapacitor to different voltage values</a:t>
            </a:r>
            <a:r>
              <a:rPr lang="ro-RO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2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ro-RO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2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ro-RO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3V</a:t>
            </a:r>
            <a:endParaRPr lang="en-US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TextBox 77"/>
          <p:cNvSpPr txBox="1">
            <a:spLocks noChangeArrowheads="1"/>
          </p:cNvSpPr>
          <p:nvPr/>
        </p:nvSpPr>
        <p:spPr bwMode="auto">
          <a:xfrm>
            <a:off x="8792683" y="6346265"/>
            <a:ext cx="3274409" cy="3916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22056" tIns="11028" rIns="22056" bIns="11028">
            <a:spAutoFit/>
          </a:bodyPr>
          <a:lstStyle>
            <a:lvl1pPr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of the impedance negative imaginary part as a function of the inverse of the frequency</a:t>
            </a:r>
            <a:r>
              <a:rPr lang="ro-RO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itlu 1"/>
          <p:cNvSpPr txBox="1">
            <a:spLocks/>
          </p:cNvSpPr>
          <p:nvPr/>
        </p:nvSpPr>
        <p:spPr>
          <a:xfrm>
            <a:off x="400044" y="529785"/>
            <a:ext cx="8836843" cy="1020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projects</a:t>
            </a:r>
          </a:p>
          <a:p>
            <a:pPr>
              <a:spcBef>
                <a:spcPts val="6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Realization of Pouch cell Supercapacitor</a:t>
            </a:r>
            <a:endParaRPr lang="ro-RO" sz="3200" dirty="0"/>
          </a:p>
        </p:txBody>
      </p:sp>
      <p:sp>
        <p:nvSpPr>
          <p:cNvPr id="33" name="Săgeată la dreapta 32"/>
          <p:cNvSpPr/>
          <p:nvPr/>
        </p:nvSpPr>
        <p:spPr bwMode="auto">
          <a:xfrm rot="19470729">
            <a:off x="7719469" y="2448223"/>
            <a:ext cx="722957" cy="1452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2041" tIns="11020" rIns="22041" bIns="11020"/>
          <a:lstStyle/>
          <a:p>
            <a:pPr algn="ctr" defTabSz="738958" eaLnBrk="1" hangingPunct="1">
              <a:defRPr/>
            </a:pPr>
            <a:endParaRPr lang="ro-RO" sz="771">
              <a:latin typeface="Arial" charset="0"/>
            </a:endParaRPr>
          </a:p>
        </p:txBody>
      </p:sp>
      <p:sp>
        <p:nvSpPr>
          <p:cNvPr id="34" name="Săgeată la dreapta 33"/>
          <p:cNvSpPr/>
          <p:nvPr/>
        </p:nvSpPr>
        <p:spPr bwMode="auto">
          <a:xfrm rot="2330972">
            <a:off x="7681544" y="3681260"/>
            <a:ext cx="772515" cy="15309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2041" tIns="11020" rIns="22041" bIns="11020"/>
          <a:lstStyle/>
          <a:p>
            <a:pPr algn="ctr" defTabSz="738958" eaLnBrk="1" hangingPunct="1">
              <a:defRPr/>
            </a:pPr>
            <a:endParaRPr lang="ro-RO" sz="771">
              <a:latin typeface="Arial" charset="0"/>
            </a:endParaRPr>
          </a:p>
        </p:txBody>
      </p:sp>
      <p:graphicFrame>
        <p:nvGraphicFramePr>
          <p:cNvPr id="24" name="Object 290">
            <a:extLst>
              <a:ext uri="{FF2B5EF4-FFF2-40B4-BE49-F238E27FC236}">
                <a16:creationId xmlns:a16="http://schemas.microsoft.com/office/drawing/2014/main" xmlns="" id="{53097B43-5CAE-4375-AE43-C6A424D6EE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781341"/>
              </p:ext>
            </p:extLst>
          </p:nvPr>
        </p:nvGraphicFramePr>
        <p:xfrm>
          <a:off x="83285" y="42568"/>
          <a:ext cx="752361" cy="76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" name="CorelDRAW" r:id="rId11" imgW="4510440" imgH="4510440" progId="">
                  <p:embed/>
                </p:oleObj>
              </mc:Choice>
              <mc:Fallback>
                <p:oleObj name="CorelDRAW" r:id="rId11" imgW="4510440" imgH="4510440" progId="">
                  <p:embed/>
                  <p:pic>
                    <p:nvPicPr>
                      <p:cNvPr id="5" name="Object 29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85" y="42568"/>
                        <a:ext cx="752361" cy="76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Imagin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06852" y="-9309"/>
            <a:ext cx="1347292" cy="9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5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0" grpId="0" animBg="1"/>
      <p:bldP spid="29" grpId="0" animBg="1"/>
      <p:bldP spid="30" grpId="0" animBg="1"/>
      <p:bldP spid="3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2DAA9E-A49F-4783-BEA4-1D8A25B31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2621" y="545029"/>
            <a:ext cx="9144000" cy="943336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projects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Realization a supercapacitor based on MOF</a:t>
            </a:r>
          </a:p>
        </p:txBody>
      </p:sp>
      <p:pic>
        <p:nvPicPr>
          <p:cNvPr id="4" name="Picture 2" descr="https://ci6.googleusercontent.com/proxy/KGQYHHxmPwYLqEvFHhPCard__Vb6OfJOT-OJryCxbkLm9FlmzC-76lP2B5rfk6lsg3KiUYyyTO3Gv22d6AvOnWgrH5cKZ1OghVtF5ihBQFDi9ihPwgzSxtffneTjvYsNT1SQxQYuOeh9AkZ5lBCfojvojPpTwg=s0-d-e1-ft#https://mcusercontent.com/a56289c418698825973a992ba/images/78727513-42f0-63e6-866d-aadd9cae339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" t="3318" r="5887" b="29811"/>
          <a:stretch/>
        </p:blipFill>
        <p:spPr bwMode="auto">
          <a:xfrm>
            <a:off x="7823265" y="0"/>
            <a:ext cx="3069871" cy="81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21" y="0"/>
            <a:ext cx="1748594" cy="71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setăText 7"/>
          <p:cNvSpPr txBox="1"/>
          <p:nvPr/>
        </p:nvSpPr>
        <p:spPr>
          <a:xfrm>
            <a:off x="1813062" y="1967530"/>
            <a:ext cx="2606510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MOF?</a:t>
            </a:r>
          </a:p>
        </p:txBody>
      </p:sp>
      <p:pic>
        <p:nvPicPr>
          <p:cNvPr id="5122" name="Picture 2" descr="Chromium Metal Organic Framework (MOFs) Low price | Nanochemazone®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3644277"/>
            <a:ext cx="50768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ăgeată în jos 8"/>
          <p:cNvSpPr/>
          <p:nvPr/>
        </p:nvSpPr>
        <p:spPr>
          <a:xfrm>
            <a:off x="3005959" y="2585545"/>
            <a:ext cx="220717" cy="840827"/>
          </a:xfrm>
          <a:prstGeom prst="downArrow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2" name="Conector drept cu săgeată 11"/>
          <p:cNvCxnSpPr/>
          <p:nvPr/>
        </p:nvCxnSpPr>
        <p:spPr>
          <a:xfrm flipV="1">
            <a:off x="5969876" y="3247697"/>
            <a:ext cx="1229710" cy="122971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rept cu săgeată 13"/>
          <p:cNvCxnSpPr/>
          <p:nvPr/>
        </p:nvCxnSpPr>
        <p:spPr>
          <a:xfrm>
            <a:off x="6070252" y="5018689"/>
            <a:ext cx="1423623" cy="8671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tăText 14"/>
          <p:cNvSpPr txBox="1"/>
          <p:nvPr/>
        </p:nvSpPr>
        <p:spPr>
          <a:xfrm>
            <a:off x="7493876" y="2822028"/>
            <a:ext cx="2112038" cy="923330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Advantage: large active surface of the load storage</a:t>
            </a:r>
            <a:endParaRPr lang="ro-RO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setăText 16"/>
          <p:cNvSpPr txBox="1"/>
          <p:nvPr/>
        </p:nvSpPr>
        <p:spPr>
          <a:xfrm>
            <a:off x="7688788" y="5480631"/>
            <a:ext cx="2360185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Disadvantage: low electrical conductivity</a:t>
            </a:r>
          </a:p>
        </p:txBody>
      </p:sp>
      <p:graphicFrame>
        <p:nvGraphicFramePr>
          <p:cNvPr id="13" name="Object 290">
            <a:extLst>
              <a:ext uri="{FF2B5EF4-FFF2-40B4-BE49-F238E27FC236}">
                <a16:creationId xmlns:a16="http://schemas.microsoft.com/office/drawing/2014/main" xmlns="" id="{EC6ECDB2-C2FC-4CCA-ACAA-E367FF414B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781341"/>
              </p:ext>
            </p:extLst>
          </p:nvPr>
        </p:nvGraphicFramePr>
        <p:xfrm>
          <a:off x="83285" y="42568"/>
          <a:ext cx="752361" cy="76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CorelDRAW" r:id="rId7" imgW="4510440" imgH="4510440" progId="">
                  <p:embed/>
                </p:oleObj>
              </mc:Choice>
              <mc:Fallback>
                <p:oleObj name="CorelDRAW" r:id="rId7" imgW="4510440" imgH="4510440" progId="">
                  <p:embed/>
                  <p:pic>
                    <p:nvPicPr>
                      <p:cNvPr id="5" name="Object 29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85" y="42568"/>
                        <a:ext cx="752361" cy="76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Imagin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4708" y="-41919"/>
            <a:ext cx="1347292" cy="9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3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2DAA9E-A49F-4783-BEA4-1D8A25B31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121" y="612083"/>
            <a:ext cx="9144000" cy="943336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projects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Realization a supercapacitor based on MOF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https://ci6.googleusercontent.com/proxy/KGQYHHxmPwYLqEvFHhPCard__Vb6OfJOT-OJryCxbkLm9FlmzC-76lP2B5rfk6lsg3KiUYyyTO3Gv22d6AvOnWgrH5cKZ1OghVtF5ihBQFDi9ihPwgzSxtffneTjvYsNT1SQxQYuOeh9AkZ5lBCfojvojPpTwg=s0-d-e1-ft#https://mcusercontent.com/a56289c418698825973a992ba/images/78727513-42f0-63e6-866d-aadd9cae339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" t="3318" r="5887" b="29811"/>
          <a:stretch/>
        </p:blipFill>
        <p:spPr bwMode="auto">
          <a:xfrm>
            <a:off x="7858996" y="-2629"/>
            <a:ext cx="3069871" cy="81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11" y="0"/>
            <a:ext cx="1748594" cy="71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setăText 7"/>
          <p:cNvSpPr txBox="1"/>
          <p:nvPr/>
        </p:nvSpPr>
        <p:spPr>
          <a:xfrm>
            <a:off x="7667181" y="2058603"/>
            <a:ext cx="2937641" cy="646331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Supercapacitor using aqueous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electrolyte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Li2SO4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ăgeată la dreapta 8"/>
          <p:cNvSpPr/>
          <p:nvPr/>
        </p:nvSpPr>
        <p:spPr>
          <a:xfrm rot="10800000">
            <a:off x="5875338" y="3390909"/>
            <a:ext cx="947676" cy="239916"/>
          </a:xfrm>
          <a:prstGeom prst="rightArrow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CasetăText 9"/>
          <p:cNvSpPr txBox="1"/>
          <p:nvPr/>
        </p:nvSpPr>
        <p:spPr>
          <a:xfrm>
            <a:off x="8163358" y="4698901"/>
            <a:ext cx="2765509" cy="369332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loading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4.502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mg  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setăText 10"/>
          <p:cNvSpPr txBox="1"/>
          <p:nvPr/>
        </p:nvSpPr>
        <p:spPr>
          <a:xfrm>
            <a:off x="7667181" y="2883860"/>
            <a:ext cx="3803555" cy="1200329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Iron-based</a:t>
            </a:r>
            <a:r>
              <a:rPr lang="en-US" dirty="0"/>
              <a:t> MOF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proportion of 70%, Conductive Carbon Black (C65) in proportion of 20%, and PVdF binder in proportion of (10%)</a:t>
            </a:r>
          </a:p>
        </p:txBody>
      </p:sp>
      <p:sp>
        <p:nvSpPr>
          <p:cNvPr id="12" name="Acoladă stânga 11"/>
          <p:cNvSpPr/>
          <p:nvPr/>
        </p:nvSpPr>
        <p:spPr>
          <a:xfrm>
            <a:off x="7037948" y="2006052"/>
            <a:ext cx="354466" cy="3009630"/>
          </a:xfrm>
          <a:prstGeom prst="leftBrace">
            <a:avLst>
              <a:gd name="adj1" fmla="val 0"/>
              <a:gd name="adj2" fmla="val 50000"/>
            </a:avLst>
          </a:prstGeom>
          <a:ln w="349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13" name="Conector drept cu săgeată 12"/>
          <p:cNvCxnSpPr/>
          <p:nvPr/>
        </p:nvCxnSpPr>
        <p:spPr>
          <a:xfrm flipH="1">
            <a:off x="9546113" y="4173965"/>
            <a:ext cx="1" cy="40182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tăText 13"/>
          <p:cNvSpPr txBox="1"/>
          <p:nvPr/>
        </p:nvSpPr>
        <p:spPr>
          <a:xfrm>
            <a:off x="993811" y="5934493"/>
            <a:ext cx="4821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 Charging - discharging behavior of the supercapacitor </a:t>
            </a:r>
            <a:r>
              <a:rPr lang="ro-RO" sz="1400" dirty="0" err="1"/>
              <a:t>based</a:t>
            </a:r>
            <a:r>
              <a:rPr lang="ro-RO" sz="1400" dirty="0"/>
              <a:t> on MOF </a:t>
            </a:r>
            <a:r>
              <a:rPr lang="en-US" sz="1400" dirty="0"/>
              <a:t>with different current values</a:t>
            </a:r>
            <a:endParaRPr lang="ro-RO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ine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44" y="1929829"/>
            <a:ext cx="5094090" cy="4035349"/>
          </a:xfrm>
          <a:prstGeom prst="rect">
            <a:avLst/>
          </a:prstGeom>
        </p:spPr>
      </p:pic>
      <p:graphicFrame>
        <p:nvGraphicFramePr>
          <p:cNvPr id="16" name="Tabel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952622"/>
              </p:ext>
            </p:extLst>
          </p:nvPr>
        </p:nvGraphicFramePr>
        <p:xfrm>
          <a:off x="8500789" y="5696990"/>
          <a:ext cx="2223934" cy="8506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46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92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86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- 1mA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ro-RO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4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ESR (Ω)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167.7</a:t>
                      </a:r>
                      <a:endParaRPr lang="ro-RO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1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(</a:t>
                      </a:r>
                      <a:r>
                        <a:rPr lang="ro-RO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F)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o-RO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ro-RO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CasetăText 16"/>
          <p:cNvSpPr txBox="1"/>
          <p:nvPr/>
        </p:nvSpPr>
        <p:spPr>
          <a:xfrm>
            <a:off x="7648672" y="5326181"/>
            <a:ext cx="3928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values of ESR and total capacitance </a:t>
            </a:r>
            <a:endParaRPr lang="ro-RO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ine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4" t="34693" r="31646" b="30744"/>
          <a:stretch/>
        </p:blipFill>
        <p:spPr>
          <a:xfrm>
            <a:off x="4464607" y="3665804"/>
            <a:ext cx="1213514" cy="1015699"/>
          </a:xfrm>
          <a:prstGeom prst="rect">
            <a:avLst/>
          </a:prstGeom>
        </p:spPr>
      </p:pic>
      <p:cxnSp>
        <p:nvCxnSpPr>
          <p:cNvPr id="20" name="Conector drept cu săgeată 19"/>
          <p:cNvCxnSpPr/>
          <p:nvPr/>
        </p:nvCxnSpPr>
        <p:spPr>
          <a:xfrm flipH="1" flipV="1">
            <a:off x="5438832" y="4385428"/>
            <a:ext cx="679912" cy="54638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tăText 22"/>
          <p:cNvSpPr txBox="1"/>
          <p:nvPr/>
        </p:nvSpPr>
        <p:spPr>
          <a:xfrm>
            <a:off x="6172398" y="4833738"/>
            <a:ext cx="1119880" cy="646331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Coin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 2032</a:t>
            </a:r>
          </a:p>
        </p:txBody>
      </p:sp>
      <p:graphicFrame>
        <p:nvGraphicFramePr>
          <p:cNvPr id="19" name="Object 290">
            <a:extLst>
              <a:ext uri="{FF2B5EF4-FFF2-40B4-BE49-F238E27FC236}">
                <a16:creationId xmlns:a16="http://schemas.microsoft.com/office/drawing/2014/main" xmlns="" id="{241DA1EF-DBCC-4DFC-AC5C-E7A79C2CBD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781341"/>
              </p:ext>
            </p:extLst>
          </p:nvPr>
        </p:nvGraphicFramePr>
        <p:xfrm>
          <a:off x="83285" y="42568"/>
          <a:ext cx="752361" cy="76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CorelDRAW" r:id="rId8" imgW="4510440" imgH="4510440" progId="">
                  <p:embed/>
                </p:oleObj>
              </mc:Choice>
              <mc:Fallback>
                <p:oleObj name="CorelDRAW" r:id="rId8" imgW="4510440" imgH="4510440" progId="">
                  <p:embed/>
                  <p:pic>
                    <p:nvPicPr>
                      <p:cNvPr id="5" name="Object 29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85" y="42568"/>
                        <a:ext cx="752361" cy="76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Imagin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4708" y="-110409"/>
            <a:ext cx="1347292" cy="9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6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xplicație în dreptunghi rotunjit 37"/>
          <p:cNvSpPr/>
          <p:nvPr/>
        </p:nvSpPr>
        <p:spPr>
          <a:xfrm>
            <a:off x="8170606" y="1857737"/>
            <a:ext cx="3903407" cy="1748649"/>
          </a:xfrm>
          <a:prstGeom prst="wedgeRoundRectCallout">
            <a:avLst>
              <a:gd name="adj1" fmla="val -10938"/>
              <a:gd name="adj2" fmla="val 99418"/>
              <a:gd name="adj3" fmla="val 16667"/>
            </a:avLst>
          </a:prstGeom>
          <a:solidFill>
            <a:srgbClr val="5B9BD5">
              <a:alpha val="0"/>
            </a:srgbClr>
          </a:solidFill>
          <a:ln w="25400" cap="flat" cmpd="sng" algn="ctr">
            <a:solidFill>
              <a:srgbClr val="5B9BD5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o-RO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3" name="Explicație în dreptunghi rotunjit 32"/>
          <p:cNvSpPr/>
          <p:nvPr/>
        </p:nvSpPr>
        <p:spPr>
          <a:xfrm>
            <a:off x="5613053" y="1400537"/>
            <a:ext cx="2237019" cy="3524576"/>
          </a:xfrm>
          <a:prstGeom prst="wedgeRoundRectCallout">
            <a:avLst>
              <a:gd name="adj1" fmla="val -70132"/>
              <a:gd name="adj2" fmla="val 71304"/>
              <a:gd name="adj3" fmla="val 16667"/>
            </a:avLst>
          </a:prstGeom>
          <a:solidFill>
            <a:srgbClr val="5B9BD5">
              <a:alpha val="0"/>
            </a:srgbClr>
          </a:solidFill>
          <a:ln w="25400" cap="flat" cmpd="sng" algn="ctr">
            <a:solidFill>
              <a:srgbClr val="5B9BD5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o-RO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2DAA9E-A49F-4783-BEA4-1D8A25B31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7201"/>
            <a:ext cx="9144000" cy="943336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future projects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https://ci6.googleusercontent.com/proxy/KGQYHHxmPwYLqEvFHhPCard__Vb6OfJOT-OJryCxbkLm9FlmzC-76lP2B5rfk6lsg3KiUYyyTO3Gv22d6AvOnWgrH5cKZ1OghVtF5ihBQFDi9ihPwgzSxtffneTjvYsNT1SQxQYuOeh9AkZ5lBCfojvojPpTwg=s0-d-e1-ft#https://mcusercontent.com/a56289c418698825973a992ba/images/78727513-42f0-63e6-866d-aadd9cae339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" t="3318" r="5887" b="29811"/>
          <a:stretch/>
        </p:blipFill>
        <p:spPr bwMode="auto">
          <a:xfrm>
            <a:off x="7989520" y="0"/>
            <a:ext cx="3069871" cy="81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4" y="26601"/>
            <a:ext cx="1748594" cy="71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290">
            <a:extLst>
              <a:ext uri="{FF2B5EF4-FFF2-40B4-BE49-F238E27FC236}">
                <a16:creationId xmlns:a16="http://schemas.microsoft.com/office/drawing/2014/main" xmlns="" id="{0B508B36-BF73-4D51-AB89-1E111FE09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781341"/>
              </p:ext>
            </p:extLst>
          </p:nvPr>
        </p:nvGraphicFramePr>
        <p:xfrm>
          <a:off x="83285" y="42568"/>
          <a:ext cx="752361" cy="76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CorelDRAW" r:id="rId6" imgW="4510440" imgH="4510440" progId="">
                  <p:embed/>
                </p:oleObj>
              </mc:Choice>
              <mc:Fallback>
                <p:oleObj name="CorelDRAW" r:id="rId6" imgW="4510440" imgH="4510440" progId="">
                  <p:embed/>
                  <p:pic>
                    <p:nvPicPr>
                      <p:cNvPr id="5" name="Object 29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85" y="42568"/>
                        <a:ext cx="752361" cy="76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in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8792" y="-83808"/>
            <a:ext cx="1347292" cy="937109"/>
          </a:xfrm>
          <a:prstGeom prst="rect">
            <a:avLst/>
          </a:prstGeom>
        </p:spPr>
      </p:pic>
      <p:sp>
        <p:nvSpPr>
          <p:cNvPr id="22" name="Explicație în dreptunghi rotunjit 21"/>
          <p:cNvSpPr/>
          <p:nvPr/>
        </p:nvSpPr>
        <p:spPr>
          <a:xfrm>
            <a:off x="144542" y="1621649"/>
            <a:ext cx="4635276" cy="1984737"/>
          </a:xfrm>
          <a:prstGeom prst="wedgeRoundRectCallout">
            <a:avLst>
              <a:gd name="adj1" fmla="val 1951"/>
              <a:gd name="adj2" fmla="val 70396"/>
              <a:gd name="adj3" fmla="val 16667"/>
            </a:avLst>
          </a:prstGeom>
          <a:solidFill>
            <a:srgbClr val="5B9BD5">
              <a:alpha val="0"/>
            </a:srgbClr>
          </a:solidFill>
          <a:ln w="25400" cap="flat" cmpd="sng" algn="ctr">
            <a:solidFill>
              <a:srgbClr val="5B9BD5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o-RO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3" name="Picture 38" descr="Working Principles of ionic liquids (ILs) — chemi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394" y="1809547"/>
            <a:ext cx="1417418" cy="15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setăText 24"/>
          <p:cNvSpPr txBox="1"/>
          <p:nvPr/>
        </p:nvSpPr>
        <p:spPr>
          <a:xfrm>
            <a:off x="2494222" y="2075548"/>
            <a:ext cx="1404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ro-RO" sz="5400" kern="0" dirty="0" smtClea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+</a:t>
            </a:r>
            <a:endParaRPr lang="ro-RO" sz="5400" kern="0" dirty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" name="CasetăText 25"/>
          <p:cNvSpPr txBox="1"/>
          <p:nvPr/>
        </p:nvSpPr>
        <p:spPr>
          <a:xfrm>
            <a:off x="459465" y="4103882"/>
            <a:ext cx="3844900" cy="923330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o-RO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Carbon </a:t>
            </a:r>
            <a:r>
              <a:rPr kumimoji="0" lang="ro-RO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nanotubes</a:t>
            </a:r>
            <a:r>
              <a:rPr kumimoji="0" lang="ro-RO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ro-RO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and</a:t>
            </a:r>
            <a:r>
              <a:rPr kumimoji="0" lang="ro-RO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ionic </a:t>
            </a:r>
            <a:r>
              <a:rPr kumimoji="0" lang="ro-RO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liquid</a:t>
            </a:r>
            <a:r>
              <a:rPr kumimoji="0" lang="ro-RO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will be </a:t>
            </a:r>
            <a:r>
              <a:rPr kumimoji="0" lang="ro-RO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</a:t>
            </a: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sed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to increase the rated voltage of supercapacitors.</a:t>
            </a:r>
            <a:endParaRPr kumimoji="0" lang="ro-RO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7" name="Imagin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709" y="1809547"/>
            <a:ext cx="2155346" cy="1630485"/>
          </a:xfrm>
          <a:prstGeom prst="rect">
            <a:avLst/>
          </a:prstGeom>
        </p:spPr>
      </p:pic>
      <p:sp>
        <p:nvSpPr>
          <p:cNvPr id="24" name="CasetăText 23"/>
          <p:cNvSpPr txBox="1"/>
          <p:nvPr/>
        </p:nvSpPr>
        <p:spPr>
          <a:xfrm rot="2316881">
            <a:off x="-174411" y="3125139"/>
            <a:ext cx="281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ro-RO" sz="1400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Carbon </a:t>
            </a:r>
            <a:r>
              <a:rPr lang="ro-RO" sz="1400" kern="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Nanotubes</a:t>
            </a:r>
            <a:r>
              <a:rPr lang="ro-RO" sz="1400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400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[1]</a:t>
            </a:r>
            <a:r>
              <a:rPr lang="ro-RO" sz="1400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endParaRPr lang="ro-RO" sz="1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1" name="Imagin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4797" y="1530389"/>
            <a:ext cx="1879031" cy="3238256"/>
          </a:xfrm>
          <a:prstGeom prst="rect">
            <a:avLst/>
          </a:prstGeom>
        </p:spPr>
      </p:pic>
      <p:sp>
        <p:nvSpPr>
          <p:cNvPr id="35" name="CasetăText 34"/>
          <p:cNvSpPr txBox="1"/>
          <p:nvPr/>
        </p:nvSpPr>
        <p:spPr>
          <a:xfrm>
            <a:off x="1114213" y="5433446"/>
            <a:ext cx="3897901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use of supercapacitors in lighting systems used in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space.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984" y="1977513"/>
            <a:ext cx="3636649" cy="1462519"/>
          </a:xfrm>
          <a:prstGeom prst="rect">
            <a:avLst/>
          </a:prstGeom>
        </p:spPr>
      </p:pic>
      <p:sp>
        <p:nvSpPr>
          <p:cNvPr id="37" name="CasetăText 36"/>
          <p:cNvSpPr txBox="1"/>
          <p:nvPr/>
        </p:nvSpPr>
        <p:spPr>
          <a:xfrm>
            <a:off x="8170606" y="4565547"/>
            <a:ext cx="311540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Realization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supercapacitor with piezoelectric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effect.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asetăText 38"/>
          <p:cNvSpPr txBox="1"/>
          <p:nvPr/>
        </p:nvSpPr>
        <p:spPr>
          <a:xfrm>
            <a:off x="4018725" y="2955365"/>
            <a:ext cx="571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[2]</a:t>
            </a:r>
            <a:endParaRPr lang="ro-RO" sz="1400" dirty="0"/>
          </a:p>
        </p:txBody>
      </p:sp>
      <p:sp>
        <p:nvSpPr>
          <p:cNvPr id="40" name="CasetăText 39"/>
          <p:cNvSpPr txBox="1"/>
          <p:nvPr/>
        </p:nvSpPr>
        <p:spPr>
          <a:xfrm>
            <a:off x="7363734" y="4565547"/>
            <a:ext cx="480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[3]</a:t>
            </a:r>
            <a:endParaRPr lang="ro-RO" sz="1200" dirty="0"/>
          </a:p>
        </p:txBody>
      </p:sp>
      <p:sp>
        <p:nvSpPr>
          <p:cNvPr id="41" name="Explicație în oval 40"/>
          <p:cNvSpPr/>
          <p:nvPr/>
        </p:nvSpPr>
        <p:spPr>
          <a:xfrm>
            <a:off x="8170606" y="5364775"/>
            <a:ext cx="2163097" cy="565207"/>
          </a:xfrm>
          <a:prstGeom prst="wedgeEllipseCallout">
            <a:avLst>
              <a:gd name="adj1" fmla="val -1787"/>
              <a:gd name="adj2" fmla="val 81941"/>
            </a:avLst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ro-RO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Google Shape;153;p1"/>
          <p:cNvSpPr/>
          <p:nvPr/>
        </p:nvSpPr>
        <p:spPr>
          <a:xfrm>
            <a:off x="5853975" y="6114070"/>
            <a:ext cx="6338026" cy="709617"/>
          </a:xfrm>
          <a:prstGeom prst="roundRect">
            <a:avLst>
              <a:gd name="adj" fmla="val 1385"/>
            </a:avLst>
          </a:prstGeom>
          <a:solidFill>
            <a:srgbClr val="D4EFF0">
              <a:alpha val="29803"/>
            </a:srgbClr>
          </a:solidFill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2975" tIns="61475" rIns="122975" bIns="614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i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CasetăText 42"/>
          <p:cNvSpPr txBox="1"/>
          <p:nvPr/>
        </p:nvSpPr>
        <p:spPr>
          <a:xfrm>
            <a:off x="5853974" y="6114070"/>
            <a:ext cx="6338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[1] </a:t>
            </a:r>
            <a:r>
              <a:rPr lang="ro-RO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https</a:t>
            </a:r>
            <a:r>
              <a:rPr lang="ro-RO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://</a:t>
            </a:r>
            <a:r>
              <a:rPr lang="ro-RO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www.chemistryworld.com/news/nanotubes-grow-to-record-lengths/6365.article</a:t>
            </a:r>
            <a:endParaRPr lang="ro-RO" sz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[2] </a:t>
            </a:r>
            <a:r>
              <a:rPr lang="ro-RO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https</a:t>
            </a:r>
            <a:r>
              <a:rPr lang="ro-RO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://</a:t>
            </a:r>
            <a:r>
              <a:rPr lang="ro-RO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www.chemie.uni-bonn.de/pctc/mulliken-center/kirchner/research_kirchner/ionic_liquids</a:t>
            </a:r>
            <a:endParaRPr lang="ro-RO" sz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[3] </a:t>
            </a:r>
            <a:r>
              <a:rPr lang="ro-RO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https</a:t>
            </a:r>
            <a:r>
              <a:rPr lang="ro-RO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://</a:t>
            </a:r>
            <a:r>
              <a:rPr lang="ro-RO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ro.wikipedia.org/wiki/Satelit_artificial</a:t>
            </a:r>
            <a:endParaRPr lang="ro-RO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60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ci6.googleusercontent.com/proxy/KGQYHHxmPwYLqEvFHhPCard__Vb6OfJOT-OJryCxbkLm9FlmzC-76lP2B5rfk6lsg3KiUYyyTO3Gv22d6AvOnWgrH5cKZ1OghVtF5ihBQFDi9ihPwgzSxtffneTjvYsNT1SQxQYuOeh9AkZ5lBCfojvojPpTwg=s0-d-e1-ft#https://mcusercontent.com/a56289c418698825973a992ba/images/78727513-42f0-63e6-866d-aadd9cae339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" t="3318" r="5887" b="29811"/>
          <a:stretch/>
        </p:blipFill>
        <p:spPr bwMode="auto">
          <a:xfrm>
            <a:off x="7646619" y="21283"/>
            <a:ext cx="3069871" cy="81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17" y="42568"/>
            <a:ext cx="1748594" cy="71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reptunghi 8"/>
          <p:cNvSpPr/>
          <p:nvPr/>
        </p:nvSpPr>
        <p:spPr>
          <a:xfrm>
            <a:off x="1155560" y="2428490"/>
            <a:ext cx="6350559" cy="1754326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o-RO" sz="5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Thank you for attention!</a:t>
            </a:r>
          </a:p>
        </p:txBody>
      </p:sp>
      <p:graphicFrame>
        <p:nvGraphicFramePr>
          <p:cNvPr id="7" name="Object 290">
            <a:extLst>
              <a:ext uri="{FF2B5EF4-FFF2-40B4-BE49-F238E27FC236}">
                <a16:creationId xmlns:a16="http://schemas.microsoft.com/office/drawing/2014/main" xmlns="" id="{8FEE4A1D-8751-4D60-A640-8D6DD9B570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781341"/>
              </p:ext>
            </p:extLst>
          </p:nvPr>
        </p:nvGraphicFramePr>
        <p:xfrm>
          <a:off x="83285" y="42568"/>
          <a:ext cx="752361" cy="76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" name="CorelDRAW" r:id="rId6" imgW="4510440" imgH="4510440" progId="">
                  <p:embed/>
                </p:oleObj>
              </mc:Choice>
              <mc:Fallback>
                <p:oleObj name="CorelDRAW" r:id="rId6" imgW="4510440" imgH="4510440" progId="">
                  <p:embed/>
                  <p:pic>
                    <p:nvPicPr>
                      <p:cNvPr id="5" name="Object 29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85" y="42568"/>
                        <a:ext cx="752361" cy="76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in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6490" y="-67841"/>
            <a:ext cx="1347292" cy="937109"/>
          </a:xfrm>
          <a:prstGeom prst="rect">
            <a:avLst/>
          </a:prstGeom>
        </p:spPr>
      </p:pic>
      <p:pic>
        <p:nvPicPr>
          <p:cNvPr id="2" name="Imagin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619" y="1046027"/>
            <a:ext cx="4417163" cy="581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04068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391</Words>
  <Application>Microsoft Office PowerPoint</Application>
  <PresentationFormat>Ecran lat</PresentationFormat>
  <Paragraphs>65</Paragraphs>
  <Slides>8</Slides>
  <Notes>7</Notes>
  <HiddenSlides>0</HiddenSlides>
  <MMClips>0</MMClips>
  <ScaleCrop>false</ScaleCrop>
  <HeadingPairs>
    <vt:vector size="8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Servere OLE încorporate</vt:lpstr>
      </vt:variant>
      <vt:variant>
        <vt:i4>1</vt:i4>
      </vt:variant>
      <vt:variant>
        <vt:lpstr>Titluri diapozitive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Temă Office</vt:lpstr>
      <vt:lpstr>CorelDRAW</vt:lpstr>
      <vt:lpstr>Prezentare PowerPoint</vt:lpstr>
      <vt:lpstr>Prezentare PowerPoint</vt:lpstr>
      <vt:lpstr>Our projects Realization of Pouch cell Supercapacitor</vt:lpstr>
      <vt:lpstr>Prezentare PowerPoint</vt:lpstr>
      <vt:lpstr>Our projects Realization a supercapacitor based on MOF</vt:lpstr>
      <vt:lpstr>Our projects Realization a supercapacitor based on MOF</vt:lpstr>
      <vt:lpstr>Our future projects</vt:lpstr>
      <vt:lpstr>Prezentare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>David</dc:creator>
  <cp:lastModifiedBy>David</cp:lastModifiedBy>
  <cp:revision>38</cp:revision>
  <dcterms:created xsi:type="dcterms:W3CDTF">2021-10-25T19:42:55Z</dcterms:created>
  <dcterms:modified xsi:type="dcterms:W3CDTF">2022-09-12T11:35:24Z</dcterms:modified>
</cp:coreProperties>
</file>